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32" r:id="rId2"/>
    <p:sldId id="634" r:id="rId3"/>
    <p:sldId id="636" r:id="rId4"/>
    <p:sldId id="635" r:id="rId5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2"/>
            <p14:sldId id="634"/>
            <p14:sldId id="636"/>
            <p14:sldId id="63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6247" autoAdjust="0"/>
  </p:normalViewPr>
  <p:slideViewPr>
    <p:cSldViewPr snapToGrid="0">
      <p:cViewPr varScale="1">
        <p:scale>
          <a:sx n="71" d="100"/>
          <a:sy n="71" d="100"/>
        </p:scale>
        <p:origin x="66" y="864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formalizados (2024)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6D6897-9493-91F6-2D68-09304356EB3D}"/>
              </a:ext>
            </a:extLst>
          </p:cNvPr>
          <p:cNvSpPr txBox="1"/>
          <p:nvPr/>
        </p:nvSpPr>
        <p:spPr>
          <a:xfrm>
            <a:off x="849313" y="1263000"/>
            <a:ext cx="78799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400" dirty="0">
                <a:latin typeface="+mn-lt"/>
              </a:rPr>
              <a:t>Lenfox no ha formalizado contratos durante el periodo 2024.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632411439"/>
      </p:ext>
    </p:extLst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6C0753-8AA4-D2CB-3B27-78FBD421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menores (2024)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F396857B-923F-33FD-7B3B-50B8324B07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678701"/>
              </p:ext>
            </p:extLst>
          </p:nvPr>
        </p:nvGraphicFramePr>
        <p:xfrm>
          <a:off x="262378" y="1260197"/>
          <a:ext cx="942194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589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715698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22317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893381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55555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5257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43365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3546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ES" sz="9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Secretaría General Técnica de la Consejería de Economía, Industria, Comercio y Autónomos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SERVICIO DE CONSULTORÍA Y ASISTENCIA PARA LA ACTUALIZACIÓN DEL INVENTARIO Y DIAGNÓSTICO DE ADECUACIÓN AL</a:t>
                      </a:r>
                    </a:p>
                    <a:p>
                      <a:pPr algn="l"/>
                      <a:r>
                        <a:rPr lang="es-ES" sz="900" dirty="0"/>
                        <a:t>REGLAMENTO GENERAL DE PROTECCIÓN DE DATOS (RGPD) DE LOS TRATAMIENTOS DE DATOS PERSONALES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27/08/2024 al 30/04/2025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14.950,00 €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900" dirty="0"/>
                        <a:t>14.950,00 €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57646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ES" sz="9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Instituto Canario de Administración Pública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APOYO EN LA ELABORACIÓN DEL PLAN DE FORMACIÓN DEL INSTITUTO CANARIO DE ADMINISTRACIÓN PÚBLICA 2025 Y CREACIÓN DE UNA METODOLOGÍA ACTUALIZADA PARA LA ELABORACIÓN DE PLANES DE FORMACIÓN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s-ES_tradnl" sz="900" dirty="0"/>
                        <a:t>Del 27/08/2024 al 30/04/2025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14.520,00 €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14.520,00 €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44118019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3FB8688B-A7D3-B21A-0C56-84F2952F2537}"/>
              </a:ext>
            </a:extLst>
          </p:cNvPr>
          <p:cNvSpPr txBox="1"/>
          <p:nvPr/>
        </p:nvSpPr>
        <p:spPr>
          <a:xfrm>
            <a:off x="7756652" y="5100677"/>
            <a:ext cx="19276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Todos los importes son sin IGIC</a:t>
            </a:r>
            <a:r>
              <a:rPr lang="es-ES" sz="9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7332674"/>
      </p:ext>
    </p:extLst>
  </p:cSld>
  <p:clrMapOvr>
    <a:masterClrMapping/>
  </p:clrMapOvr>
  <p:transition>
    <p:blinds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C38D38-515A-BB24-2917-8BF9622E2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80CD6-3B61-12BC-719E-7EF210331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/>
              <a:t>Relación de contratos menores (2024)</a:t>
            </a:r>
            <a:endParaRPr lang="es-ES" dirty="0"/>
          </a:p>
        </p:txBody>
      </p:sp>
      <p:graphicFrame>
        <p:nvGraphicFramePr>
          <p:cNvPr id="4" name="Tabla 6">
            <a:extLst>
              <a:ext uri="{FF2B5EF4-FFF2-40B4-BE49-F238E27FC236}">
                <a16:creationId xmlns:a16="http://schemas.microsoft.com/office/drawing/2014/main" id="{6F574F7E-57A3-1AF8-2926-F5F71ADCFE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249844"/>
              </p:ext>
            </p:extLst>
          </p:nvPr>
        </p:nvGraphicFramePr>
        <p:xfrm>
          <a:off x="262378" y="1260197"/>
          <a:ext cx="9421948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589">
                  <a:extLst>
                    <a:ext uri="{9D8B030D-6E8A-4147-A177-3AD203B41FA5}">
                      <a16:colId xmlns:a16="http://schemas.microsoft.com/office/drawing/2014/main" val="3744529133"/>
                    </a:ext>
                  </a:extLst>
                </a:gridCol>
                <a:gridCol w="1715698">
                  <a:extLst>
                    <a:ext uri="{9D8B030D-6E8A-4147-A177-3AD203B41FA5}">
                      <a16:colId xmlns:a16="http://schemas.microsoft.com/office/drawing/2014/main" val="3368226052"/>
                    </a:ext>
                  </a:extLst>
                </a:gridCol>
                <a:gridCol w="822317">
                  <a:extLst>
                    <a:ext uri="{9D8B030D-6E8A-4147-A177-3AD203B41FA5}">
                      <a16:colId xmlns:a16="http://schemas.microsoft.com/office/drawing/2014/main" val="3502593"/>
                    </a:ext>
                  </a:extLst>
                </a:gridCol>
                <a:gridCol w="893381">
                  <a:extLst>
                    <a:ext uri="{9D8B030D-6E8A-4147-A177-3AD203B41FA5}">
                      <a16:colId xmlns:a16="http://schemas.microsoft.com/office/drawing/2014/main" val="88178372"/>
                    </a:ext>
                  </a:extLst>
                </a:gridCol>
                <a:gridCol w="1155555">
                  <a:extLst>
                    <a:ext uri="{9D8B030D-6E8A-4147-A177-3AD203B41FA5}">
                      <a16:colId xmlns:a16="http://schemas.microsoft.com/office/drawing/2014/main" val="2560164082"/>
                    </a:ext>
                  </a:extLst>
                </a:gridCol>
                <a:gridCol w="1252576">
                  <a:extLst>
                    <a:ext uri="{9D8B030D-6E8A-4147-A177-3AD203B41FA5}">
                      <a16:colId xmlns:a16="http://schemas.microsoft.com/office/drawing/2014/main" val="2933162934"/>
                    </a:ext>
                  </a:extLst>
                </a:gridCol>
                <a:gridCol w="1243365">
                  <a:extLst>
                    <a:ext uri="{9D8B030D-6E8A-4147-A177-3AD203B41FA5}">
                      <a16:colId xmlns:a16="http://schemas.microsoft.com/office/drawing/2014/main" val="379632312"/>
                    </a:ext>
                  </a:extLst>
                </a:gridCol>
                <a:gridCol w="1335467">
                  <a:extLst>
                    <a:ext uri="{9D8B030D-6E8A-4147-A177-3AD203B41FA5}">
                      <a16:colId xmlns:a16="http://schemas.microsoft.com/office/drawing/2014/main" val="1578367695"/>
                    </a:ext>
                  </a:extLst>
                </a:gridCol>
              </a:tblGrid>
              <a:tr h="44311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/>
                        <a:t>Partes</a:t>
                      </a:r>
                      <a:r>
                        <a:rPr lang="en-US" sz="1200" dirty="0"/>
                        <a:t> </a:t>
                      </a:r>
                      <a:r>
                        <a:rPr lang="en-US" sz="1200" dirty="0" err="1"/>
                        <a:t>firmantes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Denominación/Objeto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sz="1200" dirty="0"/>
                        <a:t>Duración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Importe de licitación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Importe de adjudicación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Procedimiento utilizado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/>
                        <a:t>Número de licitadores/ras participantes </a:t>
                      </a:r>
                      <a:endParaRPr lang="es-ES_tradnl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200" dirty="0"/>
                        <a:t>Modificaciones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5571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Sociedad de Promoción Económica de Gran Canaria</a:t>
                      </a:r>
                    </a:p>
                    <a:p>
                      <a:pPr algn="l"/>
                      <a:r>
                        <a:rPr lang="es-ES" sz="900" dirty="0"/>
                        <a:t>S.A.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/>
                        <a:t>Asistencia técnica para la redacción de la documentación necesaria para poder licitar el contrato “Servicios de comunicaciones integrales de la SPEGC”</a:t>
                      </a:r>
                      <a:endParaRPr lang="es-ES_tradnl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 11/07//2024 al 31/12/2024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8.100,00 €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900" dirty="0"/>
                        <a:t>8.100,00 €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Contrato menor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algn="ctr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90805" marR="71755" lvl="0" indent="0" algn="ctr" defTabSz="914400" rtl="0" eaLnBrk="1" fontAlgn="auto" latinLnBrk="0" hangingPunct="1">
                        <a:lnSpc>
                          <a:spcPct val="103000"/>
                        </a:lnSpc>
                        <a:spcBef>
                          <a:spcPts val="24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procede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26599080"/>
                  </a:ext>
                </a:extLst>
              </a:tr>
            </a:tbl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8960F829-064B-FBD7-0452-4E3D2B1D5DE1}"/>
              </a:ext>
            </a:extLst>
          </p:cNvPr>
          <p:cNvSpPr txBox="1"/>
          <p:nvPr/>
        </p:nvSpPr>
        <p:spPr>
          <a:xfrm>
            <a:off x="7841167" y="3015394"/>
            <a:ext cx="1927674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Todos los importes son sin IGIC</a:t>
            </a:r>
            <a:r>
              <a:rPr lang="es-ES" sz="900" dirty="0"/>
              <a:t>. 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A35F3708-B2B0-6827-35DA-5AB4F27D45CC}"/>
              </a:ext>
            </a:extLst>
          </p:cNvPr>
          <p:cNvSpPr txBox="1">
            <a:spLocks/>
          </p:cNvSpPr>
          <p:nvPr/>
        </p:nvSpPr>
        <p:spPr bwMode="auto">
          <a:xfrm>
            <a:off x="849313" y="3075542"/>
            <a:ext cx="84724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dirty="0"/>
              <a:t>Modificaciones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F7614FA-6868-8711-101F-9D9D452DD963}"/>
              </a:ext>
            </a:extLst>
          </p:cNvPr>
          <p:cNvSpPr txBox="1"/>
          <p:nvPr/>
        </p:nvSpPr>
        <p:spPr>
          <a:xfrm>
            <a:off x="990717" y="3350180"/>
            <a:ext cx="579277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900" dirty="0">
                <a:latin typeface="+mn-lt"/>
              </a:rPr>
              <a:t>No se han producido modificaciones en ninguno de los contratos indicados. </a:t>
            </a:r>
          </a:p>
        </p:txBody>
      </p:sp>
    </p:spTree>
    <p:extLst>
      <p:ext uri="{BB962C8B-B14F-4D97-AF65-F5344CB8AC3E}">
        <p14:creationId xmlns:p14="http://schemas.microsoft.com/office/powerpoint/2010/main" val="572617786"/>
      </p:ext>
    </p:extLst>
  </p:cSld>
  <p:clrMapOvr>
    <a:masterClrMapping/>
  </p:clrMapOvr>
  <p:transition>
    <p:blinds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8C4A6-ABD0-28FD-9FF5-D6B98B94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Relación de contratos resueltos </a:t>
            </a:r>
            <a:r>
              <a:rPr lang="es-VE"/>
              <a:t>(2024)</a:t>
            </a:r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66379DC-AC4D-4305-FE99-5DD6F79EA3BE}"/>
              </a:ext>
            </a:extLst>
          </p:cNvPr>
          <p:cNvSpPr txBox="1"/>
          <p:nvPr/>
        </p:nvSpPr>
        <p:spPr>
          <a:xfrm>
            <a:off x="1371846" y="1862440"/>
            <a:ext cx="787990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ES" sz="1050" dirty="0">
                <a:latin typeface="+mn-lt"/>
              </a:rPr>
              <a:t>Lenfox no ha desistido ni renunciado a contratos durante el periodo 2024.</a:t>
            </a:r>
            <a:endParaRPr lang="es-ES" sz="1050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DAB2C97-3B55-1FA9-0C75-D2B94E370113}"/>
              </a:ext>
            </a:extLst>
          </p:cNvPr>
          <p:cNvSpPr txBox="1">
            <a:spLocks/>
          </p:cNvSpPr>
          <p:nvPr/>
        </p:nvSpPr>
        <p:spPr bwMode="auto">
          <a:xfrm>
            <a:off x="1075557" y="1328756"/>
            <a:ext cx="8472487" cy="1938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>
                <a:solidFill>
                  <a:srgbClr val="CC0000"/>
                </a:solidFill>
                <a:latin typeface="Arial Narrow" panose="020B0606020202030204" pitchFamily="34" charset="0"/>
              </a:defRPr>
            </a:lvl9pPr>
          </a:lstStyle>
          <a:p>
            <a:r>
              <a:rPr lang="es-ES" sz="1400" dirty="0"/>
              <a:t>Decisiones de desistimiento y renuncia de los contratos:</a:t>
            </a:r>
          </a:p>
        </p:txBody>
      </p:sp>
    </p:spTree>
    <p:extLst>
      <p:ext uri="{BB962C8B-B14F-4D97-AF65-F5344CB8AC3E}">
        <p14:creationId xmlns:p14="http://schemas.microsoft.com/office/powerpoint/2010/main" val="3277954773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19732</TotalTime>
  <Words>281</Words>
  <Application>Microsoft Office PowerPoint</Application>
  <PresentationFormat>A4 (210 x 297 mm)</PresentationFormat>
  <Paragraphs>53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Relación de contratos formalizados (2024)</vt:lpstr>
      <vt:lpstr>Relación de contratos menores (2024)</vt:lpstr>
      <vt:lpstr>Relación de contratos menores (2024)</vt:lpstr>
      <vt:lpstr>Relación de contratos resueltos (2024)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Relación de contratos 2021</dc:title>
  <dc:subject>Transparencia</dc:subject>
  <dc:creator>Lenfox</dc:creator>
  <cp:lastModifiedBy>usuario</cp:lastModifiedBy>
  <cp:revision>892</cp:revision>
  <cp:lastPrinted>2001-07-26T12:51:24Z</cp:lastPrinted>
  <dcterms:created xsi:type="dcterms:W3CDTF">2001-07-26T12:46:55Z</dcterms:created>
  <dcterms:modified xsi:type="dcterms:W3CDTF">2026-01-29T14:33:48Z</dcterms:modified>
</cp:coreProperties>
</file>