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30" r:id="rId2"/>
  </p:sldIdLst>
  <p:sldSz cx="9906000" cy="6858000" type="A4"/>
  <p:notesSz cx="6743700" cy="99060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15B04C4C-BB80-4889-92DD-C6BE1FD1325E}">
          <p14:sldIdLst>
            <p14:sldId id="6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338">
          <p15:clr>
            <a:srgbClr val="A4A3A4"/>
          </p15:clr>
        </p15:guide>
        <p15:guide id="2" orient="horz" pos="4295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913" userDrawn="1">
          <p15:clr>
            <a:srgbClr val="A4A3A4"/>
          </p15:clr>
        </p15:guide>
        <p15:guide id="5" orient="horz" pos="1139" userDrawn="1">
          <p15:clr>
            <a:srgbClr val="A4A3A4"/>
          </p15:clr>
        </p15:guide>
        <p15:guide id="6" pos="6136" userDrawn="1">
          <p15:clr>
            <a:srgbClr val="A4A3A4"/>
          </p15:clr>
        </p15:guide>
        <p15:guide id="7" pos="711">
          <p15:clr>
            <a:srgbClr val="A4A3A4"/>
          </p15:clr>
        </p15:guide>
        <p15:guide id="8" pos="5652">
          <p15:clr>
            <a:srgbClr val="A4A3A4"/>
          </p15:clr>
        </p15:guide>
        <p15:guide id="9" pos="3844">
          <p15:clr>
            <a:srgbClr val="A4A3A4"/>
          </p15:clr>
        </p15:guide>
        <p15:guide id="10" pos="463">
          <p15:clr>
            <a:srgbClr val="A4A3A4"/>
          </p15:clr>
        </p15:guide>
        <p15:guide id="11" pos="5932" userDrawn="1">
          <p15:clr>
            <a:srgbClr val="A4A3A4"/>
          </p15:clr>
        </p15:guide>
        <p15:guide id="12" pos="535">
          <p15:clr>
            <a:srgbClr val="A4A3A4"/>
          </p15:clr>
        </p15:guide>
        <p15:guide id="13" pos="1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62C0"/>
    <a:srgbClr val="A791D3"/>
    <a:srgbClr val="00CC66"/>
    <a:srgbClr val="606060"/>
    <a:srgbClr val="9BBB59"/>
    <a:srgbClr val="B3C9E9"/>
    <a:srgbClr val="004D71"/>
    <a:srgbClr val="F0F0F0"/>
    <a:srgbClr val="EDEDEE"/>
    <a:srgbClr val="8C8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26" autoAdjust="0"/>
    <p:restoredTop sz="94321" autoAdjust="0"/>
  </p:normalViewPr>
  <p:slideViewPr>
    <p:cSldViewPr snapToGrid="0">
      <p:cViewPr varScale="1">
        <p:scale>
          <a:sx n="74" d="100"/>
          <a:sy n="74" d="100"/>
        </p:scale>
        <p:origin x="1459" y="77"/>
      </p:cViewPr>
      <p:guideLst>
        <p:guide orient="horz" pos="3338"/>
        <p:guide orient="horz" pos="4295"/>
        <p:guide orient="horz" pos="482"/>
        <p:guide orient="horz" pos="913"/>
        <p:guide orient="horz" pos="1139"/>
        <p:guide pos="6136"/>
        <p:guide pos="711"/>
        <p:guide pos="5652"/>
        <p:guide pos="3844"/>
        <p:guide pos="463"/>
        <p:guide pos="5932"/>
        <p:guide pos="535"/>
        <p:guide pos="1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394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7B88185B-5D16-4B07-ADD3-87DB900BC618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950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0563" y="742950"/>
            <a:ext cx="5365750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3763"/>
            <a:ext cx="4946650" cy="445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2258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algn="l" defTabSz="941388">
              <a:defRPr sz="1200"/>
            </a:lvl1pPr>
          </a:lstStyle>
          <a:p>
            <a:endParaRPr lang="en-US" alt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409113"/>
            <a:ext cx="292258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061" tIns="47031" rIns="94061" bIns="47031" numCol="1" anchor="b" anchorCtr="0" compatLnSpc="1">
            <a:prstTxWarp prst="textNoShape">
              <a:avLst/>
            </a:prstTxWarp>
          </a:bodyPr>
          <a:lstStyle>
            <a:lvl1pPr defTabSz="941388">
              <a:defRPr sz="1200"/>
            </a:lvl1pPr>
          </a:lstStyle>
          <a:p>
            <a:fld id="{1C7F0B85-F994-4A8B-AF58-0DD7E901687D}" type="slidenum">
              <a:rPr lang="en-US" altLang="en-US"/>
              <a:pPr/>
              <a:t>‹Nº›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146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ortada de ini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510" name="Rectangle 3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12492" y="6635551"/>
            <a:ext cx="3048000" cy="180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1" hangingPunct="1">
              <a:lnSpc>
                <a:spcPts val="1600"/>
              </a:lnSpc>
              <a:spcBef>
                <a:spcPts val="1000"/>
              </a:spcBef>
              <a:buClr>
                <a:schemeClr val="hlink"/>
              </a:buClr>
              <a:defRPr sz="900">
                <a:latin typeface="+mn-lt"/>
              </a:defRPr>
            </a:lvl1pPr>
          </a:lstStyle>
          <a:p>
            <a:r>
              <a:rPr lang="es-ES" dirty="0"/>
              <a:t>Dd de mes de yyyy</a:t>
            </a:r>
            <a:endParaRPr lang="es-ES_tradnl" dirty="0">
              <a:solidFill>
                <a:srgbClr val="000000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620" y="193675"/>
            <a:ext cx="1628330" cy="551392"/>
          </a:xfrm>
          <a:prstGeom prst="rect">
            <a:avLst/>
          </a:prstGeom>
        </p:spPr>
      </p:pic>
      <p:sp>
        <p:nvSpPr>
          <p:cNvPr id="13" name="Rectangle 38"/>
          <p:cNvSpPr>
            <a:spLocks noGrp="1" noChangeArrowheads="1"/>
          </p:cNvSpPr>
          <p:nvPr>
            <p:ph type="ctrTitle"/>
          </p:nvPr>
        </p:nvSpPr>
        <p:spPr>
          <a:xfrm>
            <a:off x="290511" y="808057"/>
            <a:ext cx="5862637" cy="789832"/>
          </a:xfrm>
        </p:spPr>
        <p:txBody>
          <a:bodyPr anchor="b"/>
          <a:lstStyle>
            <a:lvl1pPr marL="93663" indent="0">
              <a:defRPr sz="2400"/>
            </a:lvl1pPr>
          </a:lstStyle>
          <a:p>
            <a:r>
              <a:rPr lang="es-ES" dirty="0"/>
              <a:t>Título Portada Principal</a:t>
            </a:r>
            <a:endParaRPr lang="es-ES_tradnl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10" hasCustomPrompt="1"/>
          </p:nvPr>
        </p:nvSpPr>
        <p:spPr>
          <a:xfrm>
            <a:off x="290511" y="1610915"/>
            <a:ext cx="5862637" cy="726197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Subtítulo Portada Principal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uadroTexto 2"/>
          <p:cNvSpPr txBox="1"/>
          <p:nvPr userDrawn="1"/>
        </p:nvSpPr>
        <p:spPr>
          <a:xfrm>
            <a:off x="3987799" y="3139971"/>
            <a:ext cx="21653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2400" kern="1200" baseline="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Proyecto</a:t>
            </a:r>
          </a:p>
        </p:txBody>
      </p:sp>
      <p:cxnSp>
        <p:nvCxnSpPr>
          <p:cNvPr id="6" name="Conector recto 5"/>
          <p:cNvCxnSpPr/>
          <p:nvPr userDrawn="1"/>
        </p:nvCxnSpPr>
        <p:spPr bwMode="auto">
          <a:xfrm>
            <a:off x="4059936" y="5201511"/>
            <a:ext cx="2093212" cy="1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CuadroTexto 14"/>
          <p:cNvSpPr txBox="1"/>
          <p:nvPr userDrawn="1"/>
        </p:nvSpPr>
        <p:spPr>
          <a:xfrm>
            <a:off x="3982486" y="5201511"/>
            <a:ext cx="216534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sz="1400" kern="1200" baseline="0" dirty="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rPr>
              <a:t>Lenfox Consulting</a:t>
            </a:r>
          </a:p>
          <a:p>
            <a:pPr algn="l"/>
            <a:endParaRPr lang="es-ES" sz="1100" kern="1200" baseline="0" dirty="0">
              <a:solidFill>
                <a:schemeClr val="bg2">
                  <a:lumMod val="2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Marcador de texto 7"/>
          <p:cNvSpPr>
            <a:spLocks noGrp="1"/>
          </p:cNvSpPr>
          <p:nvPr>
            <p:ph type="body" sz="quarter" idx="11" hasCustomPrompt="1"/>
          </p:nvPr>
        </p:nvSpPr>
        <p:spPr>
          <a:xfrm>
            <a:off x="3982486" y="2358833"/>
            <a:ext cx="2165349" cy="402655"/>
          </a:xfrm>
        </p:spPr>
        <p:txBody>
          <a:bodyPr anchor="t"/>
          <a:lstStyle>
            <a:lvl1pPr marL="0" indent="0" algn="l">
              <a:spcBef>
                <a:spcPts val="0"/>
              </a:spcBef>
              <a:defRPr sz="180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r>
              <a:rPr lang="es-ES" sz="1800" dirty="0">
                <a:solidFill>
                  <a:schemeClr val="bg1">
                    <a:lumMod val="65000"/>
                  </a:schemeClr>
                </a:solidFill>
              </a:rPr>
              <a:t>Fecha</a:t>
            </a:r>
            <a:endParaRPr lang="es-ES_tradnl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Rectángulo 3"/>
          <p:cNvSpPr/>
          <p:nvPr userDrawn="1"/>
        </p:nvSpPr>
        <p:spPr bwMode="auto">
          <a:xfrm>
            <a:off x="290511" y="2531165"/>
            <a:ext cx="3579124" cy="276970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panose="02020603050405020304" pitchFamily="18" charset="0"/>
            </a:endParaRPr>
          </a:p>
        </p:txBody>
      </p:sp>
    </p:spTree>
  </p:cSld>
  <p:clrMapOvr>
    <a:masterClrMapping/>
  </p:clrMapOvr>
  <p:transition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779540655"/>
      </p:ext>
    </p:extLst>
  </p:cSld>
  <p:clrMapOvr>
    <a:masterClrMapping/>
  </p:clrMapOvr>
  <p:transition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970713" y="587375"/>
            <a:ext cx="2039937" cy="52673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49313" y="587375"/>
            <a:ext cx="5969000" cy="52673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159963100"/>
      </p:ext>
    </p:extLst>
  </p:cSld>
  <p:clrMapOvr>
    <a:masterClrMapping/>
  </p:clrMapOvr>
  <p:transition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47248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067" y="1282699"/>
            <a:ext cx="8576733" cy="4931833"/>
          </a:xfrm>
        </p:spPr>
        <p:txBody>
          <a:bodyPr/>
          <a:lstStyle/>
          <a:p>
            <a:pPr lvl="0"/>
            <a:r>
              <a:rPr lang="es-ES" noProof="0" dirty="0"/>
              <a:t>Haga clic para modificar el estilo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150689803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6103658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028700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076825" y="1282700"/>
            <a:ext cx="3895725" cy="457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500623939"/>
      </p:ext>
    </p:extLst>
  </p:cSld>
  <p:clrMapOvr>
    <a:masterClrMapping/>
  </p:clrMapOvr>
  <p:transition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82625" y="1175837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82625" y="1999749"/>
            <a:ext cx="4191000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5014913" y="1175837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5014913" y="1999749"/>
            <a:ext cx="4211637" cy="43609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377237" cy="274638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268679781"/>
      </p:ext>
    </p:extLst>
  </p:cSld>
  <p:clrMapOvr>
    <a:masterClrMapping/>
  </p:clrMapOvr>
  <p:transition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67789527"/>
      </p:ext>
    </p:extLst>
  </p:cSld>
  <p:clrMapOvr>
    <a:masterClrMapping/>
  </p:clrMapOvr>
  <p:transition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789911"/>
      </p:ext>
    </p:extLst>
  </p:cSld>
  <p:clrMapOvr>
    <a:masterClrMapping/>
  </p:clrMapOvr>
  <p:transition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1535665876"/>
      </p:ext>
    </p:extLst>
  </p:cSld>
  <p:clrMapOvr>
    <a:masterClrMapping/>
  </p:clrMapOvr>
  <p:transition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49313" y="587375"/>
            <a:ext cx="8161337" cy="2746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38889901"/>
      </p:ext>
    </p:extLst>
  </p:cSld>
  <p:clrMapOvr>
    <a:masterClrMapping/>
  </p:clrMapOvr>
  <p:transition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" name="Rectangle 54"/>
          <p:cNvSpPr>
            <a:spLocks noGrp="1" noChangeArrowheads="1"/>
          </p:cNvSpPr>
          <p:nvPr>
            <p:ph type="title"/>
          </p:nvPr>
        </p:nvSpPr>
        <p:spPr bwMode="auto">
          <a:xfrm>
            <a:off x="849313" y="587375"/>
            <a:ext cx="81613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s-ES" altLang="en-US" noProof="0" dirty="0"/>
              <a:t>Hacer clic para editar el estilo del título</a:t>
            </a:r>
          </a:p>
        </p:txBody>
      </p:sp>
      <p:sp>
        <p:nvSpPr>
          <p:cNvPr id="1079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28700" y="1282700"/>
            <a:ext cx="794385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noProof="0" dirty="0"/>
              <a:t>Hacer clic para editar los estilos</a:t>
            </a:r>
          </a:p>
          <a:p>
            <a:pPr lvl="1"/>
            <a:r>
              <a:rPr lang="es-ES" altLang="en-US" noProof="0" dirty="0"/>
              <a:t>Segundo nivel</a:t>
            </a:r>
          </a:p>
          <a:p>
            <a:pPr lvl="2"/>
            <a:r>
              <a:rPr lang="es-ES" altLang="en-US" noProof="0" dirty="0"/>
              <a:t>Tercer nivel</a:t>
            </a:r>
          </a:p>
          <a:p>
            <a:pPr lvl="3"/>
            <a:r>
              <a:rPr lang="es-ES" altLang="en-US" noProof="0" dirty="0"/>
              <a:t>Cuarto nivel</a:t>
            </a:r>
          </a:p>
          <a:p>
            <a:pPr lvl="4"/>
            <a:r>
              <a:rPr lang="es-ES" altLang="en-US" noProof="0" dirty="0"/>
              <a:t>Quinto nivel</a:t>
            </a:r>
          </a:p>
        </p:txBody>
      </p:sp>
      <p:sp>
        <p:nvSpPr>
          <p:cNvPr id="1103" name="Line 79"/>
          <p:cNvSpPr>
            <a:spLocks noChangeShapeType="1"/>
          </p:cNvSpPr>
          <p:nvPr/>
        </p:nvSpPr>
        <p:spPr bwMode="auto">
          <a:xfrm>
            <a:off x="735013" y="6604000"/>
            <a:ext cx="8231187" cy="1588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09" name="Line 85"/>
          <p:cNvSpPr>
            <a:spLocks noChangeShapeType="1"/>
          </p:cNvSpPr>
          <p:nvPr/>
        </p:nvSpPr>
        <p:spPr bwMode="auto">
          <a:xfrm>
            <a:off x="1416050" y="892175"/>
            <a:ext cx="8401050" cy="0"/>
          </a:xfrm>
          <a:prstGeom prst="line">
            <a:avLst/>
          </a:prstGeom>
          <a:noFill/>
          <a:ln w="6350">
            <a:solidFill>
              <a:srgbClr val="B2B2B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" dirty="0"/>
          </a:p>
        </p:txBody>
      </p:sp>
      <p:sp>
        <p:nvSpPr>
          <p:cNvPr id="1110" name="Rectangle 86"/>
          <p:cNvSpPr>
            <a:spLocks noChangeArrowheads="1"/>
          </p:cNvSpPr>
          <p:nvPr/>
        </p:nvSpPr>
        <p:spPr bwMode="auto">
          <a:xfrm>
            <a:off x="735013" y="892175"/>
            <a:ext cx="685800" cy="428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s-ES" dirty="0"/>
          </a:p>
        </p:txBody>
      </p:sp>
      <p:pic>
        <p:nvPicPr>
          <p:cNvPr id="2" name="Imagen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5284" y="6457156"/>
            <a:ext cx="761815" cy="257969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947" t="54116" r="52149" b="-5508"/>
          <a:stretch/>
        </p:blipFill>
        <p:spPr>
          <a:xfrm>
            <a:off x="7948178" y="-8021"/>
            <a:ext cx="1969276" cy="19808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blinds dir="vert"/>
  </p:transition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kern="1200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>
          <a:solidFill>
            <a:srgbClr val="CC0000"/>
          </a:solidFill>
          <a:latin typeface="Arial Narrow" panose="020B0606020202030204" pitchFamily="34" charset="0"/>
        </a:defRPr>
      </a:lvl9pPr>
    </p:titleStyle>
    <p:bodyStyle>
      <a:lvl1pPr algn="just" rtl="0" eaLnBrk="0" fontAlgn="base" hangingPunct="0">
        <a:lnSpc>
          <a:spcPct val="110000"/>
        </a:lnSpc>
        <a:spcBef>
          <a:spcPct val="70000"/>
        </a:spcBef>
        <a:spcAft>
          <a:spcPct val="0"/>
        </a:spcAft>
        <a:buClr>
          <a:schemeClr val="tx2"/>
        </a:buClr>
        <a:buFont typeface="Wingdings" panose="05000000000000000000" pitchFamily="2" charset="2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2873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74675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Courier New" panose="02070309020205020404" pitchFamily="49" charset="0"/>
        <a:buChar char="o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860425" indent="-95250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˗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239838" indent="-96838" algn="just" rtl="0" eaLnBrk="0" fontAlgn="base" hangingPunct="0">
        <a:lnSpc>
          <a:spcPct val="110000"/>
        </a:lnSpc>
        <a:spcBef>
          <a:spcPct val="30000"/>
        </a:spcBef>
        <a:spcAft>
          <a:spcPct val="0"/>
        </a:spcAft>
        <a:buClr>
          <a:schemeClr val="tx2">
            <a:lumMod val="60000"/>
            <a:lumOff val="40000"/>
          </a:schemeClr>
        </a:buClr>
        <a:buFont typeface="Wingdings" panose="05000000000000000000" pitchFamily="2" charset="2"/>
        <a:buChar char="§"/>
        <a:defRPr sz="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CA62B0-9EE5-D007-44B4-9EC791EFB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Ayudas y Subvenciones (2022)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EBA70B-9E59-EBF3-4CEE-8AE489DCD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067" y="1620982"/>
            <a:ext cx="8576733" cy="4593550"/>
          </a:xfrm>
        </p:spPr>
        <p:txBody>
          <a:bodyPr/>
          <a:lstStyle/>
          <a:p>
            <a:r>
              <a:rPr lang="es-ES" dirty="0"/>
              <a:t>Durante el periodo 2022 Lenfox Consultoría y Servicios Profesionales, SLU. No ha </a:t>
            </a:r>
            <a:r>
              <a:rPr lang="es-ES"/>
              <a:t>sido beneficiaria </a:t>
            </a:r>
            <a:r>
              <a:rPr lang="es-ES" dirty="0"/>
              <a:t>de Ayudas y Subvenciones por parte de una o varias Administraciones Públicas Canarias. </a:t>
            </a:r>
          </a:p>
        </p:txBody>
      </p:sp>
    </p:spTree>
    <p:extLst>
      <p:ext uri="{BB962C8B-B14F-4D97-AF65-F5344CB8AC3E}">
        <p14:creationId xmlns:p14="http://schemas.microsoft.com/office/powerpoint/2010/main" val="3897350566"/>
      </p:ext>
    </p:extLst>
  </p:cSld>
  <p:clrMapOvr>
    <a:masterClrMapping/>
  </p:clrMapOvr>
  <p:transition>
    <p:blinds dir="vert"/>
  </p:transition>
</p:sld>
</file>

<file path=ppt/theme/theme1.xml><?xml version="1.0" encoding="utf-8"?>
<a:theme xmlns:a="http://schemas.openxmlformats.org/drawingml/2006/main" name="Lx_Presentación corporativa Octubre 2015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een_AO corp presentation July 2001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Screen_AO corp presentation July 20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een_AO corp presentation July 20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een_AO corp presentation July 20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19158</TotalTime>
  <Words>36</Words>
  <Application>Microsoft Office PowerPoint</Application>
  <PresentationFormat>A4 (210 x 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Courier New</vt:lpstr>
      <vt:lpstr>Times</vt:lpstr>
      <vt:lpstr>Wingdings</vt:lpstr>
      <vt:lpstr>Lx_Presentación corporativa Octubre 2015</vt:lpstr>
      <vt:lpstr>Ayudas y Subvenciones (2022)</vt:lpstr>
    </vt:vector>
  </TitlesOfParts>
  <Company>Lenfox Consulting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Servicios de consultoría</dc:title>
  <dc:subject>Transparencia</dc:subject>
  <dc:creator>Lenfox</dc:creator>
  <cp:lastModifiedBy>Vanessa</cp:lastModifiedBy>
  <cp:revision>845</cp:revision>
  <cp:lastPrinted>2001-07-26T12:51:24Z</cp:lastPrinted>
  <dcterms:created xsi:type="dcterms:W3CDTF">2001-07-26T12:46:55Z</dcterms:created>
  <dcterms:modified xsi:type="dcterms:W3CDTF">2023-05-08T10:23:35Z</dcterms:modified>
</cp:coreProperties>
</file>