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32" r:id="rId2"/>
    <p:sldId id="631" r:id="rId3"/>
    <p:sldId id="634" r:id="rId4"/>
    <p:sldId id="635" r:id="rId5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  <p14:sldId id="631"/>
            <p14:sldId id="634"/>
            <p14:sldId id="6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321" autoAdjust="0"/>
  </p:normalViewPr>
  <p:slideViewPr>
    <p:cSldViewPr snapToGrid="0">
      <p:cViewPr varScale="1">
        <p:scale>
          <a:sx n="81" d="100"/>
          <a:sy n="81" d="100"/>
        </p:scale>
        <p:origin x="1301" y="58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formalizados (2021)</a:t>
            </a:r>
            <a:endParaRPr lang="es-ES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F396857B-923F-33FD-7B3B-50B8324B07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3252946"/>
              </p:ext>
            </p:extLst>
          </p:nvPr>
        </p:nvGraphicFramePr>
        <p:xfrm>
          <a:off x="188535" y="1798320"/>
          <a:ext cx="9643622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828">
                  <a:extLst>
                    <a:ext uri="{9D8B030D-6E8A-4147-A177-3AD203B41FA5}">
                      <a16:colId xmlns:a16="http://schemas.microsoft.com/office/drawing/2014/main" val="3744529133"/>
                    </a:ext>
                  </a:extLst>
                </a:gridCol>
                <a:gridCol w="1364825">
                  <a:extLst>
                    <a:ext uri="{9D8B030D-6E8A-4147-A177-3AD203B41FA5}">
                      <a16:colId xmlns:a16="http://schemas.microsoft.com/office/drawing/2014/main" val="3368226052"/>
                    </a:ext>
                  </a:extLst>
                </a:gridCol>
                <a:gridCol w="876692">
                  <a:extLst>
                    <a:ext uri="{9D8B030D-6E8A-4147-A177-3AD203B41FA5}">
                      <a16:colId xmlns:a16="http://schemas.microsoft.com/office/drawing/2014/main" val="3502593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88178372"/>
                    </a:ext>
                  </a:extLst>
                </a:gridCol>
                <a:gridCol w="1168924">
                  <a:extLst>
                    <a:ext uri="{9D8B030D-6E8A-4147-A177-3AD203B41FA5}">
                      <a16:colId xmlns:a16="http://schemas.microsoft.com/office/drawing/2014/main" val="2560164082"/>
                    </a:ext>
                  </a:extLst>
                </a:gridCol>
                <a:gridCol w="1282046">
                  <a:extLst>
                    <a:ext uri="{9D8B030D-6E8A-4147-A177-3AD203B41FA5}">
                      <a16:colId xmlns:a16="http://schemas.microsoft.com/office/drawing/2014/main" val="2933162934"/>
                    </a:ext>
                  </a:extLst>
                </a:gridCol>
                <a:gridCol w="1272618">
                  <a:extLst>
                    <a:ext uri="{9D8B030D-6E8A-4147-A177-3AD203B41FA5}">
                      <a16:colId xmlns:a16="http://schemas.microsoft.com/office/drawing/2014/main" val="379632312"/>
                    </a:ext>
                  </a:extLst>
                </a:gridCol>
                <a:gridCol w="1366887">
                  <a:extLst>
                    <a:ext uri="{9D8B030D-6E8A-4147-A177-3AD203B41FA5}">
                      <a16:colId xmlns:a16="http://schemas.microsoft.com/office/drawing/2014/main" val="1578367695"/>
                    </a:ext>
                  </a:extLst>
                </a:gridCol>
              </a:tblGrid>
              <a:tr h="4431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Partes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firmantes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Denominación/Objeto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Duración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Importe de licitación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Importe de adjudicación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Procedimiento utilizado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Número de licitadores/ras participantes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Modificaciones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5571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Secretaría General Técnica de Administraciones Públicas, Justicia y Seguridad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Servicio de Oficina de Gestión de Proyectos para la implantación de la Administración Electrónica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/>
                        <a:t>Del 01/01/2021al  31/12/2022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200.000,00 €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195.800,00 </a:t>
                      </a:r>
                      <a:r>
                        <a:rPr lang="es-ES_tradnl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Abierto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l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76181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Presidencia de la Cámara Oficial de Comercio, Industria, Servicios y Navegación de Santa Cruz de Tenerife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Servicios de planificación y gestión del programa </a:t>
                      </a:r>
                      <a:r>
                        <a:rPr lang="es-ES" sz="900" dirty="0" err="1"/>
                        <a:t>Boxlab</a:t>
                      </a:r>
                      <a:r>
                        <a:rPr lang="es-ES" sz="900" dirty="0"/>
                        <a:t>, del proceso de captación de participantes, preparación y gestión de la plataforma de </a:t>
                      </a:r>
                      <a:r>
                        <a:rPr lang="es-ES" sz="900" dirty="0" err="1"/>
                        <a:t>Crowfunding</a:t>
                      </a:r>
                      <a:r>
                        <a:rPr lang="es-ES" sz="900" dirty="0"/>
                        <a:t> y la gestión de la formación, el coaching y las campañas de Crowdfunding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_tradnl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 19/02/2021 al  31/12/2021 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21.000,00 €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19.530,00 €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Abierto simplificado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l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52531041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501D7BE7-60A3-C826-41F2-529A18958C18}"/>
              </a:ext>
            </a:extLst>
          </p:cNvPr>
          <p:cNvSpPr txBox="1"/>
          <p:nvPr/>
        </p:nvSpPr>
        <p:spPr>
          <a:xfrm>
            <a:off x="8078771" y="5090160"/>
            <a:ext cx="35067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Todos los importes son sin IGIC</a:t>
            </a:r>
            <a:r>
              <a:rPr lang="es-ES" sz="900" dirty="0"/>
              <a:t>. 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6D132AF-8D06-DE9A-F74E-16479ACD812E}"/>
              </a:ext>
            </a:extLst>
          </p:cNvPr>
          <p:cNvSpPr txBox="1">
            <a:spLocks/>
          </p:cNvSpPr>
          <p:nvPr/>
        </p:nvSpPr>
        <p:spPr bwMode="auto">
          <a:xfrm>
            <a:off x="849313" y="5572411"/>
            <a:ext cx="84724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s-ES" dirty="0"/>
              <a:t>Modificaciones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3F50A2F-83E4-49D9-CEFF-C4E0F1C3755D}"/>
              </a:ext>
            </a:extLst>
          </p:cNvPr>
          <p:cNvSpPr txBox="1"/>
          <p:nvPr/>
        </p:nvSpPr>
        <p:spPr>
          <a:xfrm>
            <a:off x="990716" y="6039793"/>
            <a:ext cx="579277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No se han producido modificaciones en ninguno de los contratos indicados. </a:t>
            </a:r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menores (2021)</a:t>
            </a:r>
            <a:endParaRPr lang="es-ES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F396857B-923F-33FD-7B3B-50B8324B07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611819"/>
              </p:ext>
            </p:extLst>
          </p:nvPr>
        </p:nvGraphicFramePr>
        <p:xfrm>
          <a:off x="188535" y="1798320"/>
          <a:ext cx="9643622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828">
                  <a:extLst>
                    <a:ext uri="{9D8B030D-6E8A-4147-A177-3AD203B41FA5}">
                      <a16:colId xmlns:a16="http://schemas.microsoft.com/office/drawing/2014/main" val="3744529133"/>
                    </a:ext>
                  </a:extLst>
                </a:gridCol>
                <a:gridCol w="1364825">
                  <a:extLst>
                    <a:ext uri="{9D8B030D-6E8A-4147-A177-3AD203B41FA5}">
                      <a16:colId xmlns:a16="http://schemas.microsoft.com/office/drawing/2014/main" val="3368226052"/>
                    </a:ext>
                  </a:extLst>
                </a:gridCol>
                <a:gridCol w="876692">
                  <a:extLst>
                    <a:ext uri="{9D8B030D-6E8A-4147-A177-3AD203B41FA5}">
                      <a16:colId xmlns:a16="http://schemas.microsoft.com/office/drawing/2014/main" val="3502593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88178372"/>
                    </a:ext>
                  </a:extLst>
                </a:gridCol>
                <a:gridCol w="1168924">
                  <a:extLst>
                    <a:ext uri="{9D8B030D-6E8A-4147-A177-3AD203B41FA5}">
                      <a16:colId xmlns:a16="http://schemas.microsoft.com/office/drawing/2014/main" val="2560164082"/>
                    </a:ext>
                  </a:extLst>
                </a:gridCol>
                <a:gridCol w="1282046">
                  <a:extLst>
                    <a:ext uri="{9D8B030D-6E8A-4147-A177-3AD203B41FA5}">
                      <a16:colId xmlns:a16="http://schemas.microsoft.com/office/drawing/2014/main" val="2933162934"/>
                    </a:ext>
                  </a:extLst>
                </a:gridCol>
                <a:gridCol w="1272618">
                  <a:extLst>
                    <a:ext uri="{9D8B030D-6E8A-4147-A177-3AD203B41FA5}">
                      <a16:colId xmlns:a16="http://schemas.microsoft.com/office/drawing/2014/main" val="379632312"/>
                    </a:ext>
                  </a:extLst>
                </a:gridCol>
                <a:gridCol w="1366887">
                  <a:extLst>
                    <a:ext uri="{9D8B030D-6E8A-4147-A177-3AD203B41FA5}">
                      <a16:colId xmlns:a16="http://schemas.microsoft.com/office/drawing/2014/main" val="1578367695"/>
                    </a:ext>
                  </a:extLst>
                </a:gridCol>
              </a:tblGrid>
              <a:tr h="4431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Partes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firmantes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Denominación/Objeto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Duración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Importe de licitación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Importe de adjudicación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Procedimiento utilizado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Número de licitadores/ras participantes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Modificaciones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5571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s-E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Viceconsejería de Igualdad y </a:t>
                      </a:r>
                      <a:r>
                        <a:rPr lang="es-ES" sz="900" dirty="0"/>
                        <a:t>Diversidad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Servicios de consultoría para el apoyo en la formulación de las fichas de segundo nivel de programación del sistema simplificado de dirección por objetivos de la Viceconsejería de Igualdad y Diversidad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900" dirty="0"/>
                        <a:t>Del 01/10/2021 al 31/12/2021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N/D</a:t>
                      </a:r>
                      <a:endParaRPr lang="es-ES_tradnl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14.999,99 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52531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Dirección del Instituto Canario de Administración Pública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Impartición de la actividad formativa denominada "Metodologías ágiles para la gestión de proyectos y servicios"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/>
                        <a:t>Del 01/11/2021 al 30/11/2021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3.700, 00 €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5764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Dirección del Instituto Canario de Administración Pública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Estudio previo para la creación de un fondo documental que contenga las acciones formativas impartidas por el ICAP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/>
                        <a:t>Del 01/12/2021 al 31/12/2021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N/D</a:t>
                      </a:r>
                      <a:endParaRPr lang="es-ES_tradnl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4.500,00 €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N/D</a:t>
                      </a:r>
                      <a:endParaRPr lang="es-ES_tradnl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22766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926240"/>
      </p:ext>
    </p:extLst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menores (2021)</a:t>
            </a:r>
            <a:endParaRPr lang="es-ES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F396857B-923F-33FD-7B3B-50B8324B07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9798456"/>
              </p:ext>
            </p:extLst>
          </p:nvPr>
        </p:nvGraphicFramePr>
        <p:xfrm>
          <a:off x="188535" y="1798320"/>
          <a:ext cx="964362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828">
                  <a:extLst>
                    <a:ext uri="{9D8B030D-6E8A-4147-A177-3AD203B41FA5}">
                      <a16:colId xmlns:a16="http://schemas.microsoft.com/office/drawing/2014/main" val="3744529133"/>
                    </a:ext>
                  </a:extLst>
                </a:gridCol>
                <a:gridCol w="1364825">
                  <a:extLst>
                    <a:ext uri="{9D8B030D-6E8A-4147-A177-3AD203B41FA5}">
                      <a16:colId xmlns:a16="http://schemas.microsoft.com/office/drawing/2014/main" val="3368226052"/>
                    </a:ext>
                  </a:extLst>
                </a:gridCol>
                <a:gridCol w="876692">
                  <a:extLst>
                    <a:ext uri="{9D8B030D-6E8A-4147-A177-3AD203B41FA5}">
                      <a16:colId xmlns:a16="http://schemas.microsoft.com/office/drawing/2014/main" val="3502593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88178372"/>
                    </a:ext>
                  </a:extLst>
                </a:gridCol>
                <a:gridCol w="1168924">
                  <a:extLst>
                    <a:ext uri="{9D8B030D-6E8A-4147-A177-3AD203B41FA5}">
                      <a16:colId xmlns:a16="http://schemas.microsoft.com/office/drawing/2014/main" val="2560164082"/>
                    </a:ext>
                  </a:extLst>
                </a:gridCol>
                <a:gridCol w="1282046">
                  <a:extLst>
                    <a:ext uri="{9D8B030D-6E8A-4147-A177-3AD203B41FA5}">
                      <a16:colId xmlns:a16="http://schemas.microsoft.com/office/drawing/2014/main" val="2933162934"/>
                    </a:ext>
                  </a:extLst>
                </a:gridCol>
                <a:gridCol w="1272618">
                  <a:extLst>
                    <a:ext uri="{9D8B030D-6E8A-4147-A177-3AD203B41FA5}">
                      <a16:colId xmlns:a16="http://schemas.microsoft.com/office/drawing/2014/main" val="379632312"/>
                    </a:ext>
                  </a:extLst>
                </a:gridCol>
                <a:gridCol w="1366887">
                  <a:extLst>
                    <a:ext uri="{9D8B030D-6E8A-4147-A177-3AD203B41FA5}">
                      <a16:colId xmlns:a16="http://schemas.microsoft.com/office/drawing/2014/main" val="1578367695"/>
                    </a:ext>
                  </a:extLst>
                </a:gridCol>
              </a:tblGrid>
              <a:tr h="4431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Partes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firmantes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Denominación/Objeto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Duración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Importe de licitación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Importe de adjudicación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Procedimiento utilizado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Número de licitadores/ras participantes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Modificaciones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5571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s-ES_tradnl" sz="900" dirty="0"/>
                        <a:t>Instituto Canario de Igualdad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Asistencia técnica para la implantación del sistema simplificado de dirección por objetivos del Instituto Canario de Igualdad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/>
                        <a:t>Del 12/05/2021 al 31/12/2021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14.999,99 €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14.999,99 €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lvl="0" indent="0" algn="l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Ampliación del fin del plazo de ejecución, desde el 31/07/2021 al 31/12/2021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5764619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3FB8688B-A7D3-B21A-0C56-84F2952F2537}"/>
              </a:ext>
            </a:extLst>
          </p:cNvPr>
          <p:cNvSpPr txBox="1"/>
          <p:nvPr/>
        </p:nvSpPr>
        <p:spPr>
          <a:xfrm>
            <a:off x="8078771" y="3355627"/>
            <a:ext cx="350677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Todos los importes son sin IGIC</a:t>
            </a:r>
            <a:r>
              <a:rPr lang="es-ES" sz="900" dirty="0"/>
              <a:t>.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1F4977D-FBD5-7DD3-D619-6111F78EFF9F}"/>
              </a:ext>
            </a:extLst>
          </p:cNvPr>
          <p:cNvSpPr txBox="1">
            <a:spLocks/>
          </p:cNvSpPr>
          <p:nvPr/>
        </p:nvSpPr>
        <p:spPr bwMode="auto">
          <a:xfrm>
            <a:off x="849313" y="4460048"/>
            <a:ext cx="84724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s-ES" dirty="0"/>
              <a:t>Modificaciones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E2C3EEB-EC32-EC8D-D258-EBD0A646AF4E}"/>
              </a:ext>
            </a:extLst>
          </p:cNvPr>
          <p:cNvSpPr txBox="1"/>
          <p:nvPr/>
        </p:nvSpPr>
        <p:spPr>
          <a:xfrm>
            <a:off x="990716" y="4927430"/>
            <a:ext cx="579277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No se han producido modificaciones en ninguno de los contratos indicados. </a:t>
            </a:r>
          </a:p>
        </p:txBody>
      </p:sp>
    </p:spTree>
    <p:extLst>
      <p:ext uri="{BB962C8B-B14F-4D97-AF65-F5344CB8AC3E}">
        <p14:creationId xmlns:p14="http://schemas.microsoft.com/office/powerpoint/2010/main" val="4167332674"/>
      </p:ext>
    </p:extLst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8C4A6-ABD0-28FD-9FF5-D6B98B94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Relación de contratos resueltos </a:t>
            </a:r>
            <a:r>
              <a:rPr lang="es-VE" dirty="0"/>
              <a:t>(2021)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66379DC-AC4D-4305-FE99-5DD6F79EA3BE}"/>
              </a:ext>
            </a:extLst>
          </p:cNvPr>
          <p:cNvSpPr txBox="1"/>
          <p:nvPr/>
        </p:nvSpPr>
        <p:spPr>
          <a:xfrm>
            <a:off x="1371846" y="1862440"/>
            <a:ext cx="787990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dirty="0">
                <a:latin typeface="+mn-lt"/>
              </a:rPr>
              <a:t>Lenfox no ha desistido ni renunciado a contratos durante el periodo 2021.</a:t>
            </a:r>
            <a:endParaRPr lang="es-ES" sz="1050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DAB2C97-3B55-1FA9-0C75-D2B94E370113}"/>
              </a:ext>
            </a:extLst>
          </p:cNvPr>
          <p:cNvSpPr txBox="1">
            <a:spLocks/>
          </p:cNvSpPr>
          <p:nvPr/>
        </p:nvSpPr>
        <p:spPr bwMode="auto">
          <a:xfrm>
            <a:off x="1075557" y="1328756"/>
            <a:ext cx="8472487" cy="19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s-ES" sz="1400" dirty="0"/>
              <a:t>Decisiones de desistimiento y renuncia de los contratos:</a:t>
            </a:r>
          </a:p>
        </p:txBody>
      </p:sp>
    </p:spTree>
    <p:extLst>
      <p:ext uri="{BB962C8B-B14F-4D97-AF65-F5344CB8AC3E}">
        <p14:creationId xmlns:p14="http://schemas.microsoft.com/office/powerpoint/2010/main" val="3277954773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19239</TotalTime>
  <Words>441</Words>
  <Application>Microsoft Office PowerPoint</Application>
  <PresentationFormat>A4 (210 x 297 mm)</PresentationFormat>
  <Paragraphs>85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Relación de contratos formalizados (2021)</vt:lpstr>
      <vt:lpstr>Relación de contratos menores (2021)</vt:lpstr>
      <vt:lpstr>Relación de contratos menores (2021)</vt:lpstr>
      <vt:lpstr>Relación de contratos resueltos (2021)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Vanessa</cp:lastModifiedBy>
  <cp:revision>879</cp:revision>
  <cp:lastPrinted>2001-07-26T12:51:24Z</cp:lastPrinted>
  <dcterms:created xsi:type="dcterms:W3CDTF">2001-07-26T12:46:55Z</dcterms:created>
  <dcterms:modified xsi:type="dcterms:W3CDTF">2022-07-18T09:14:31Z</dcterms:modified>
</cp:coreProperties>
</file>